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7" r:id="rId2"/>
    <p:sldId id="259" r:id="rId3"/>
    <p:sldId id="260" r:id="rId4"/>
    <p:sldId id="261" r:id="rId5"/>
    <p:sldId id="262"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0309A-AF9F-E8AB-06AF-59E53277ADD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A1AEB5D-2EBE-A641-88D6-F3499A917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BF2FA0A-F705-2195-C08E-ACA189548207}"/>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5" name="Espace réservé du pied de page 4">
            <a:extLst>
              <a:ext uri="{FF2B5EF4-FFF2-40B4-BE49-F238E27FC236}">
                <a16:creationId xmlns:a16="http://schemas.microsoft.com/office/drawing/2014/main" id="{352B77B0-15C9-4CF7-78C7-B1AD976199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8A48EF-0748-88DE-229D-9C314D07D73A}"/>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9275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32370-AAD4-46BE-E78C-BEBFF35E9E5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50A21E-734C-1EA2-4792-584CBDDE74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3B6C56-6B5B-32A3-0566-DE79F8F241EB}"/>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5" name="Espace réservé du pied de page 4">
            <a:extLst>
              <a:ext uri="{FF2B5EF4-FFF2-40B4-BE49-F238E27FC236}">
                <a16:creationId xmlns:a16="http://schemas.microsoft.com/office/drawing/2014/main" id="{4A72DA25-DCC6-1ECD-B692-57A037E4FE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CB7B23-7CA7-1050-A284-1386DC221755}"/>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02959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F3D1EC9-C91C-2A84-CC58-FA6F9C90AA2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8C141DD-A28F-DCDD-EA32-8E6C31B5166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477897-DEE1-F226-13E0-92B0AE2C9604}"/>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5" name="Espace réservé du pied de page 4">
            <a:extLst>
              <a:ext uri="{FF2B5EF4-FFF2-40B4-BE49-F238E27FC236}">
                <a16:creationId xmlns:a16="http://schemas.microsoft.com/office/drawing/2014/main" id="{44BE5982-2389-F6C8-2E88-D60A4C9F2B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52AE0D-0E26-2CA5-41B7-7B26162C5759}"/>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24254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3C71C-87B6-28F3-246A-BB8144C3F2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88374FE-D40B-042E-A8BC-0C5A634D08B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AFCFA8-55D4-8D52-1658-005D85D1C9D5}"/>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5" name="Espace réservé du pied de page 4">
            <a:extLst>
              <a:ext uri="{FF2B5EF4-FFF2-40B4-BE49-F238E27FC236}">
                <a16:creationId xmlns:a16="http://schemas.microsoft.com/office/drawing/2014/main" id="{5A3D38CE-661F-7FCE-F990-E0DD41D219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9C7764-E4F9-E3F8-6626-3673F2A98DBC}"/>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22058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268A7-93A5-F97D-F158-B03A07EF6ED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475962C-8B80-BC5C-DDC4-D2F25AE00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4F9A61A-AD11-988C-00A5-B6DE524103E3}"/>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5" name="Espace réservé du pied de page 4">
            <a:extLst>
              <a:ext uri="{FF2B5EF4-FFF2-40B4-BE49-F238E27FC236}">
                <a16:creationId xmlns:a16="http://schemas.microsoft.com/office/drawing/2014/main" id="{0D38D26D-9817-CC2B-97B4-2249E6E292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20B503-E12E-AFA0-391D-1A27236797AB}"/>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74990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57C8A-AFDD-83E6-0BFF-F8DB72C8BA0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4543D1-3A1F-ADC9-59F8-2059731F301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C6C8929-8585-0BB9-C4F9-B46B1FD315A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D21E5B-3800-A09B-A7B7-444C28920A53}"/>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6" name="Espace réservé du pied de page 5">
            <a:extLst>
              <a:ext uri="{FF2B5EF4-FFF2-40B4-BE49-F238E27FC236}">
                <a16:creationId xmlns:a16="http://schemas.microsoft.com/office/drawing/2014/main" id="{4C03D3C6-36BF-E03A-CBEE-CF41963424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C14582-F962-EA39-6E0F-EE52B681FA94}"/>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17589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9BEF5-17D7-DC01-6E11-77FE94D7C8D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71ADC9-07E9-8592-DC14-890B04F20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A64FFA4-F4E6-7661-BEFA-D56171669E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A7E64AB-8DC3-7F24-469D-C425D816E8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5F19158-2774-96CF-83A4-51FCBF92AD9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353CCCF-5E28-735B-1969-E3A81508ED63}"/>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8" name="Espace réservé du pied de page 7">
            <a:extLst>
              <a:ext uri="{FF2B5EF4-FFF2-40B4-BE49-F238E27FC236}">
                <a16:creationId xmlns:a16="http://schemas.microsoft.com/office/drawing/2014/main" id="{9758DBBD-935A-7267-23E0-B1AECEBFDD9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50B0D90-A78A-48A6-C813-157AF3D7F0F8}"/>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412798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A6013-6BF8-6039-6531-3F9A2A5E570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1B228F-2D22-3AD5-3869-F22DDADD58B5}"/>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4" name="Espace réservé du pied de page 3">
            <a:extLst>
              <a:ext uri="{FF2B5EF4-FFF2-40B4-BE49-F238E27FC236}">
                <a16:creationId xmlns:a16="http://schemas.microsoft.com/office/drawing/2014/main" id="{074C7988-DA6F-19FB-8399-D85696F5A8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2AA6F38-95EA-A06A-5A59-B5B113ED4BD3}"/>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66134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A30F7CE-DECF-51B0-27A2-FF07D28D88F0}"/>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3" name="Espace réservé du pied de page 2">
            <a:extLst>
              <a:ext uri="{FF2B5EF4-FFF2-40B4-BE49-F238E27FC236}">
                <a16:creationId xmlns:a16="http://schemas.microsoft.com/office/drawing/2014/main" id="{DE757BEC-6F0E-0028-A570-DD583144FF2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B8678C-C882-39D4-7E4B-004BB8AA2EAC}"/>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73620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F9BCB-AF9E-0E9B-8CE7-CDA71F30F34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26C0ADC-E80F-C4D7-28D0-DDC9E52B45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D21186-7EF1-7B50-0684-E237BF84F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B17710-6DF2-3EE0-018B-C9DF5AF204C2}"/>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6" name="Espace réservé du pied de page 5">
            <a:extLst>
              <a:ext uri="{FF2B5EF4-FFF2-40B4-BE49-F238E27FC236}">
                <a16:creationId xmlns:a16="http://schemas.microsoft.com/office/drawing/2014/main" id="{FD856552-E3AA-FCC4-1946-B5E2407BAF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8E27DF-E7C0-059B-D588-342BC2D4C92F}"/>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112435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28FE0-7C34-3B08-AF88-43306F8E1E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267B6A0-79E1-D300-3B6C-CE8EC0874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5F26A91-1D5F-E5EA-45C2-6F86A7CC0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DA0002-4E30-DF7D-5613-A19B327FB7C5}"/>
              </a:ext>
            </a:extLst>
          </p:cNvPr>
          <p:cNvSpPr>
            <a:spLocks noGrp="1"/>
          </p:cNvSpPr>
          <p:nvPr>
            <p:ph type="dt" sz="half" idx="10"/>
          </p:nvPr>
        </p:nvSpPr>
        <p:spPr/>
        <p:txBody>
          <a:bodyPr/>
          <a:lstStyle/>
          <a:p>
            <a:fld id="{D8F2BD29-BB4A-4340-9D1C-5F7C2DAC666B}" type="datetimeFigureOut">
              <a:rPr lang="fr-FR" smtClean="0"/>
              <a:t>24/07/2024</a:t>
            </a:fld>
            <a:endParaRPr lang="fr-FR"/>
          </a:p>
        </p:txBody>
      </p:sp>
      <p:sp>
        <p:nvSpPr>
          <p:cNvPr id="6" name="Espace réservé du pied de page 5">
            <a:extLst>
              <a:ext uri="{FF2B5EF4-FFF2-40B4-BE49-F238E27FC236}">
                <a16:creationId xmlns:a16="http://schemas.microsoft.com/office/drawing/2014/main" id="{B120A413-7BE1-FE00-49AC-DC829D8115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4A886E-9D0A-67D9-7FB6-49A73CB05551}"/>
              </a:ext>
            </a:extLst>
          </p:cNvPr>
          <p:cNvSpPr>
            <a:spLocks noGrp="1"/>
          </p:cNvSpPr>
          <p:nvPr>
            <p:ph type="sldNum" sz="quarter" idx="12"/>
          </p:nvPr>
        </p:nvSpPr>
        <p:spPr/>
        <p:txBody>
          <a:bodyPr/>
          <a:lstStyle/>
          <a:p>
            <a:fld id="{A637B99D-6E47-4228-AF02-A9474110F870}" type="slidenum">
              <a:rPr lang="fr-FR" smtClean="0"/>
              <a:t>‹N°›</a:t>
            </a:fld>
            <a:endParaRPr lang="fr-FR"/>
          </a:p>
        </p:txBody>
      </p:sp>
    </p:spTree>
    <p:extLst>
      <p:ext uri="{BB962C8B-B14F-4D97-AF65-F5344CB8AC3E}">
        <p14:creationId xmlns:p14="http://schemas.microsoft.com/office/powerpoint/2010/main" val="219310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53A84BA-CD9E-7F63-2533-BDF2EF2D4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3EDD4A2-4449-09B7-4087-78336A2F5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AB1AEB-499F-98B9-DABA-EDC8ED355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2BD29-BB4A-4340-9D1C-5F7C2DAC666B}" type="datetimeFigureOut">
              <a:rPr lang="fr-FR" smtClean="0"/>
              <a:t>24/07/2024</a:t>
            </a:fld>
            <a:endParaRPr lang="fr-FR"/>
          </a:p>
        </p:txBody>
      </p:sp>
      <p:sp>
        <p:nvSpPr>
          <p:cNvPr id="5" name="Espace réservé du pied de page 4">
            <a:extLst>
              <a:ext uri="{FF2B5EF4-FFF2-40B4-BE49-F238E27FC236}">
                <a16:creationId xmlns:a16="http://schemas.microsoft.com/office/drawing/2014/main" id="{08E96014-8437-A822-951B-EE4012585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C798728-C432-A683-1721-786427C06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7B99D-6E47-4228-AF02-A9474110F870}" type="slidenum">
              <a:rPr lang="fr-FR" smtClean="0"/>
              <a:t>‹N°›</a:t>
            </a:fld>
            <a:endParaRPr lang="fr-FR"/>
          </a:p>
        </p:txBody>
      </p:sp>
    </p:spTree>
    <p:extLst>
      <p:ext uri="{BB962C8B-B14F-4D97-AF65-F5344CB8AC3E}">
        <p14:creationId xmlns:p14="http://schemas.microsoft.com/office/powerpoint/2010/main" val="349353513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pexels.com/photo/low-angle-view-of-office-building-against-sky-32749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pexels.com/photo/low-angle-view-of-office-building-against-sky-32749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pexels.com/photo/low-angle-view-of-office-building-against-sky-32749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bmd-consulting.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pexels.com/photo/low-angle-view-of-office-building-against-sky-327499/"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tanding Hexagonal Architecture | What Is Hexagonal Architecture?">
            <a:extLst>
              <a:ext uri="{FF2B5EF4-FFF2-40B4-BE49-F238E27FC236}">
                <a16:creationId xmlns:a16="http://schemas.microsoft.com/office/drawing/2014/main" id="{AD0602FC-E890-75FB-B937-EF565AB3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293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D1F4C6AC-7918-7E7A-A5C6-524524A4697C}"/>
              </a:ext>
            </a:extLst>
          </p:cNvPr>
          <p:cNvSpPr txBox="1"/>
          <p:nvPr/>
        </p:nvSpPr>
        <p:spPr>
          <a:xfrm>
            <a:off x="3938999" y="2503358"/>
            <a:ext cx="4314001" cy="2185214"/>
          </a:xfrm>
          <a:prstGeom prst="rect">
            <a:avLst/>
          </a:prstGeom>
          <a:noFill/>
        </p:spPr>
        <p:txBody>
          <a:bodyPr wrap="none" rtlCol="0">
            <a:spAutoFit/>
          </a:bodyPr>
          <a:lstStyle/>
          <a:p>
            <a:pPr algn="ctr"/>
            <a:r>
              <a:rPr lang="fr-FR" sz="4000" u="sng" dirty="0">
                <a:solidFill>
                  <a:schemeClr val="bg1"/>
                </a:solidFill>
                <a:latin typeface="Arial" panose="020B0604020202020204" pitchFamily="34" charset="0"/>
                <a:cs typeface="Arial" panose="020B0604020202020204" pitchFamily="34" charset="0"/>
              </a:rPr>
              <a:t>BMD Consulting </a:t>
            </a:r>
            <a:br>
              <a:rPr lang="fr-FR" sz="3200" b="1" dirty="0">
                <a:solidFill>
                  <a:schemeClr val="bg1"/>
                </a:solidFill>
                <a:latin typeface="Arial" panose="020B0604020202020204" pitchFamily="34" charset="0"/>
                <a:cs typeface="Arial" panose="020B0604020202020204" pitchFamily="34" charset="0"/>
              </a:rPr>
            </a:br>
            <a:br>
              <a:rPr lang="fr-FR" sz="3200" b="1" dirty="0">
                <a:solidFill>
                  <a:schemeClr val="bg1"/>
                </a:solidFill>
                <a:latin typeface="Arial" panose="020B0604020202020204" pitchFamily="34" charset="0"/>
                <a:cs typeface="Arial" panose="020B0604020202020204" pitchFamily="34" charset="0"/>
              </a:rPr>
            </a:br>
            <a:r>
              <a:rPr lang="fr-FR" sz="3200" b="1" dirty="0">
                <a:solidFill>
                  <a:schemeClr val="bg1"/>
                </a:solidFill>
                <a:latin typeface="Arial" panose="020B0604020202020204" pitchFamily="34" charset="0"/>
                <a:cs typeface="Arial" panose="020B0604020202020204" pitchFamily="34" charset="0"/>
              </a:rPr>
              <a:t>votre partenaire </a:t>
            </a:r>
            <a:br>
              <a:rPr lang="fr-FR" sz="3200" b="1" dirty="0">
                <a:solidFill>
                  <a:schemeClr val="bg1"/>
                </a:solidFill>
                <a:latin typeface="Arial" panose="020B0604020202020204" pitchFamily="34" charset="0"/>
                <a:cs typeface="Arial" panose="020B0604020202020204" pitchFamily="34" charset="0"/>
              </a:rPr>
            </a:br>
            <a:r>
              <a:rPr lang="fr-FR" sz="3200" b="1" dirty="0">
                <a:solidFill>
                  <a:schemeClr val="bg1"/>
                </a:solidFill>
                <a:latin typeface="Arial" panose="020B0604020202020204" pitchFamily="34" charset="0"/>
                <a:cs typeface="Arial" panose="020B0604020202020204" pitchFamily="34" charset="0"/>
              </a:rPr>
              <a:t>en gestion de la data</a:t>
            </a:r>
          </a:p>
        </p:txBody>
      </p:sp>
      <p:sp>
        <p:nvSpPr>
          <p:cNvPr id="21" name="Rectangle 20">
            <a:extLst>
              <a:ext uri="{FF2B5EF4-FFF2-40B4-BE49-F238E27FC236}">
                <a16:creationId xmlns:a16="http://schemas.microsoft.com/office/drawing/2014/main" id="{E98EE82F-F1F0-22A5-08AF-FDB5A9907EF0}"/>
              </a:ext>
            </a:extLst>
          </p:cNvPr>
          <p:cNvSpPr/>
          <p:nvPr/>
        </p:nvSpPr>
        <p:spPr>
          <a:xfrm>
            <a:off x="0" y="6439711"/>
            <a:ext cx="4481484" cy="523220"/>
          </a:xfrm>
          <a:prstGeom prst="rect">
            <a:avLst/>
          </a:prstGeom>
          <a:noFill/>
        </p:spPr>
        <p:txBody>
          <a:bodyPr wrap="none" lIns="91440" tIns="45720" rIns="91440" bIns="45720">
            <a:spAutoFit/>
          </a:bodyPr>
          <a:lstStyle/>
          <a:p>
            <a:pPr algn="ctr"/>
            <a:r>
              <a:rPr lang="fr-FR" sz="2800" b="1" dirty="0">
                <a:ln w="12700">
                  <a:solidFill>
                    <a:schemeClr val="accent1"/>
                  </a:solidFill>
                  <a:prstDash val="solid"/>
                </a:ln>
                <a:solidFill>
                  <a:schemeClr val="bg1"/>
                </a:solidFill>
                <a:effectLst>
                  <a:outerShdw dist="38100" dir="2640000" algn="bl" rotWithShape="0">
                    <a:schemeClr val="accent1"/>
                  </a:outerShdw>
                </a:effectLst>
              </a:rPr>
              <a:t>www.bmd-consulting75.com</a:t>
            </a:r>
            <a:endParaRPr lang="fr-FR" sz="28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3198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tanding Hexagonal Architecture | What Is Hexagonal Architecture?">
            <a:extLst>
              <a:ext uri="{FF2B5EF4-FFF2-40B4-BE49-F238E27FC236}">
                <a16:creationId xmlns:a16="http://schemas.microsoft.com/office/drawing/2014/main" id="{AD0602FC-E890-75FB-B937-EF565AB3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293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7339DA19-CF5C-CA39-BBF8-203594BE03B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3867462" cy="6962931"/>
          </a:xfrm>
          <a:prstGeom prst="rect">
            <a:avLst/>
          </a:prstGeom>
        </p:spPr>
      </p:pic>
      <p:sp>
        <p:nvSpPr>
          <p:cNvPr id="3" name="ZoneTexte 2">
            <a:extLst>
              <a:ext uri="{FF2B5EF4-FFF2-40B4-BE49-F238E27FC236}">
                <a16:creationId xmlns:a16="http://schemas.microsoft.com/office/drawing/2014/main" id="{F0C81075-C1C4-6A1D-57B2-E8DC20E53B96}"/>
              </a:ext>
            </a:extLst>
          </p:cNvPr>
          <p:cNvSpPr txBox="1"/>
          <p:nvPr/>
        </p:nvSpPr>
        <p:spPr>
          <a:xfrm>
            <a:off x="4042393" y="2819744"/>
            <a:ext cx="4107214" cy="1323439"/>
          </a:xfrm>
          <a:prstGeom prst="rect">
            <a:avLst/>
          </a:prstGeom>
          <a:noFill/>
        </p:spPr>
        <p:txBody>
          <a:bodyPr wrap="none" rtlCol="0">
            <a:spAutoFit/>
          </a:bodyPr>
          <a:lstStyle/>
          <a:p>
            <a:pPr algn="ctr"/>
            <a:r>
              <a:rPr lang="fr-FR" sz="3200" b="1" dirty="0">
                <a:solidFill>
                  <a:schemeClr val="bg1"/>
                </a:solidFill>
                <a:latin typeface="Arial" panose="020B0604020202020204" pitchFamily="34" charset="0"/>
                <a:cs typeface="Arial" panose="020B0604020202020204" pitchFamily="34" charset="0"/>
              </a:rPr>
              <a:t>DATA</a:t>
            </a:r>
            <a:br>
              <a:rPr lang="fr-FR" sz="3200" b="1"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Service complet pour la </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mise ne place d’un dataware</a:t>
            </a:r>
          </a:p>
        </p:txBody>
      </p:sp>
      <p:sp>
        <p:nvSpPr>
          <p:cNvPr id="4" name="ZoneTexte 3">
            <a:extLst>
              <a:ext uri="{FF2B5EF4-FFF2-40B4-BE49-F238E27FC236}">
                <a16:creationId xmlns:a16="http://schemas.microsoft.com/office/drawing/2014/main" id="{D6420B49-38CA-C7AE-1F7E-A452ACA59610}"/>
              </a:ext>
            </a:extLst>
          </p:cNvPr>
          <p:cNvSpPr txBox="1"/>
          <p:nvPr/>
        </p:nvSpPr>
        <p:spPr>
          <a:xfrm>
            <a:off x="8472288" y="833310"/>
            <a:ext cx="3397030" cy="5632311"/>
          </a:xfrm>
          <a:prstGeom prst="rect">
            <a:avLst/>
          </a:prstGeom>
          <a:noFill/>
        </p:spPr>
        <p:txBody>
          <a:bodyPr wrap="square" rtlCol="0">
            <a:spAutoFit/>
          </a:bodyPr>
          <a:lstStyle/>
          <a:p>
            <a:pPr algn="ctr" fontAlgn="base"/>
            <a:r>
              <a:rPr lang="fr-FR" b="0" i="0" dirty="0">
                <a:solidFill>
                  <a:schemeClr val="bg1"/>
                </a:solidFill>
                <a:effectLst/>
              </a:rPr>
              <a:t>Nous offrons des services complets pour la mise en place de datawarehouses, permettant à nos clients de centraliser, structurer et analyser leurs données de manière efficace. Nos solutions sont conçues pour optimiser la gestion des informations et faciliter la prise de décisions stratégiques.</a:t>
            </a:r>
          </a:p>
          <a:p>
            <a:pPr algn="ctr" fontAlgn="base"/>
            <a:r>
              <a:rPr lang="fr-FR" b="0" i="0" dirty="0">
                <a:solidFill>
                  <a:schemeClr val="bg1"/>
                </a:solidFill>
                <a:effectLst/>
              </a:rPr>
              <a:t>​</a:t>
            </a:r>
          </a:p>
          <a:p>
            <a:pPr algn="ctr" fontAlgn="base"/>
            <a:r>
              <a:rPr lang="fr-FR" b="0" i="0" dirty="0">
                <a:solidFill>
                  <a:schemeClr val="bg1"/>
                </a:solidFill>
                <a:effectLst/>
              </a:rPr>
              <a:t>Nous fournissons également un accompagnement personnalisé en termes de données marketing, aidant les entreprises à mieux comprendre leur marché et à développer des stratégies basées sur des insights précis et pertinents.</a:t>
            </a:r>
          </a:p>
          <a:p>
            <a:pPr algn="ctr"/>
            <a:endParaRPr lang="fr-FR" dirty="0">
              <a:solidFill>
                <a:schemeClr val="bg1"/>
              </a:solidFill>
            </a:endParaRPr>
          </a:p>
        </p:txBody>
      </p:sp>
      <p:sp>
        <p:nvSpPr>
          <p:cNvPr id="7" name="Rectangle 6">
            <a:extLst>
              <a:ext uri="{FF2B5EF4-FFF2-40B4-BE49-F238E27FC236}">
                <a16:creationId xmlns:a16="http://schemas.microsoft.com/office/drawing/2014/main" id="{F3753E8A-DB3F-97DC-6C62-AEB8CABC58C8}"/>
              </a:ext>
            </a:extLst>
          </p:cNvPr>
          <p:cNvSpPr/>
          <p:nvPr/>
        </p:nvSpPr>
        <p:spPr>
          <a:xfrm>
            <a:off x="0" y="6439711"/>
            <a:ext cx="4481484" cy="523220"/>
          </a:xfrm>
          <a:prstGeom prst="rect">
            <a:avLst/>
          </a:prstGeom>
          <a:noFill/>
        </p:spPr>
        <p:txBody>
          <a:bodyPr wrap="none" lIns="91440" tIns="45720" rIns="91440" bIns="45720">
            <a:spAutoFit/>
          </a:bodyPr>
          <a:lstStyle/>
          <a:p>
            <a:pPr algn="ctr"/>
            <a:r>
              <a:rPr lang="fr-FR" sz="2800" b="1" dirty="0">
                <a:ln w="12700">
                  <a:solidFill>
                    <a:schemeClr val="accent1"/>
                  </a:solidFill>
                  <a:prstDash val="solid"/>
                </a:ln>
                <a:solidFill>
                  <a:schemeClr val="bg1"/>
                </a:solidFill>
                <a:effectLst>
                  <a:outerShdw dist="38100" dir="2640000" algn="bl" rotWithShape="0">
                    <a:schemeClr val="accent1"/>
                  </a:outerShdw>
                </a:effectLst>
              </a:rPr>
              <a:t>www.bmd-consulting75.com</a:t>
            </a:r>
            <a:endParaRPr lang="fr-FR" sz="28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234831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tanding Hexagonal Architecture | What Is Hexagonal Architecture?">
            <a:extLst>
              <a:ext uri="{FF2B5EF4-FFF2-40B4-BE49-F238E27FC236}">
                <a16:creationId xmlns:a16="http://schemas.microsoft.com/office/drawing/2014/main" id="{AD0602FC-E890-75FB-B937-EF565AB3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293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491C116-54AA-F889-1798-1EAB0EC01B92}"/>
              </a:ext>
            </a:extLst>
          </p:cNvPr>
          <p:cNvSpPr txBox="1"/>
          <p:nvPr/>
        </p:nvSpPr>
        <p:spPr>
          <a:xfrm>
            <a:off x="8544393" y="1720840"/>
            <a:ext cx="3316573" cy="3139321"/>
          </a:xfrm>
          <a:prstGeom prst="rect">
            <a:avLst/>
          </a:prstGeom>
          <a:noFill/>
        </p:spPr>
        <p:txBody>
          <a:bodyPr wrap="square">
            <a:spAutoFit/>
          </a:bodyPr>
          <a:lstStyle/>
          <a:p>
            <a:pPr algn="ctr"/>
            <a:r>
              <a:rPr lang="fr-FR" dirty="0">
                <a:solidFill>
                  <a:schemeClr val="bg1"/>
                </a:solidFill>
              </a:rPr>
              <a:t>Nous proposons des services de création de rapports et de tableaux de bord interactifs via Power BI. Ces outils permettent aux banques et autres institutions de suivre et d’analyser leur activité commerciale en temps réel, facilitant ainsi le pilotage et l’optimisation de leurs performances</a:t>
            </a:r>
            <a:r>
              <a:rPr lang="fr-FR" b="0" i="0" dirty="0">
                <a:solidFill>
                  <a:srgbClr val="FFFFFF"/>
                </a:solidFill>
                <a:effectLst/>
                <a:latin typeface="futura-lt-w01-light"/>
              </a:rPr>
              <a:t>.</a:t>
            </a:r>
            <a:endParaRPr lang="fr-FR" dirty="0"/>
          </a:p>
        </p:txBody>
      </p:sp>
      <p:sp>
        <p:nvSpPr>
          <p:cNvPr id="6" name="ZoneTexte 5">
            <a:extLst>
              <a:ext uri="{FF2B5EF4-FFF2-40B4-BE49-F238E27FC236}">
                <a16:creationId xmlns:a16="http://schemas.microsoft.com/office/drawing/2014/main" id="{B0B874A0-6274-72AE-A951-58B458989E68}"/>
              </a:ext>
            </a:extLst>
          </p:cNvPr>
          <p:cNvSpPr txBox="1"/>
          <p:nvPr/>
        </p:nvSpPr>
        <p:spPr>
          <a:xfrm>
            <a:off x="4309293" y="2819744"/>
            <a:ext cx="3573414" cy="954107"/>
          </a:xfrm>
          <a:prstGeom prst="rect">
            <a:avLst/>
          </a:prstGeom>
          <a:noFill/>
        </p:spPr>
        <p:txBody>
          <a:bodyPr wrap="none" rtlCol="0">
            <a:spAutoFit/>
          </a:bodyPr>
          <a:lstStyle/>
          <a:p>
            <a:pPr algn="ctr"/>
            <a:r>
              <a:rPr lang="fr-FR" sz="3200" b="1" dirty="0">
                <a:solidFill>
                  <a:schemeClr val="bg1"/>
                </a:solidFill>
                <a:latin typeface="Arial" panose="020B0604020202020204" pitchFamily="34" charset="0"/>
                <a:cs typeface="Arial" panose="020B0604020202020204" pitchFamily="34" charset="0"/>
              </a:rPr>
              <a:t>Tableau de bord</a:t>
            </a:r>
            <a:br>
              <a:rPr lang="fr-FR" sz="3200" b="1"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Création de rapports PBI</a:t>
            </a:r>
          </a:p>
        </p:txBody>
      </p:sp>
      <p:pic>
        <p:nvPicPr>
          <p:cNvPr id="7" name="Image 6">
            <a:extLst>
              <a:ext uri="{FF2B5EF4-FFF2-40B4-BE49-F238E27FC236}">
                <a16:creationId xmlns:a16="http://schemas.microsoft.com/office/drawing/2014/main" id="{58F70EDB-EFB5-9AF9-5574-47822B2141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3867462" cy="6962931"/>
          </a:xfrm>
          <a:prstGeom prst="rect">
            <a:avLst/>
          </a:prstGeom>
        </p:spPr>
      </p:pic>
      <p:sp>
        <p:nvSpPr>
          <p:cNvPr id="8" name="Rectangle 7">
            <a:extLst>
              <a:ext uri="{FF2B5EF4-FFF2-40B4-BE49-F238E27FC236}">
                <a16:creationId xmlns:a16="http://schemas.microsoft.com/office/drawing/2014/main" id="{420B8171-66B5-5684-EEE8-F900F723D4F7}"/>
              </a:ext>
            </a:extLst>
          </p:cNvPr>
          <p:cNvSpPr/>
          <p:nvPr/>
        </p:nvSpPr>
        <p:spPr>
          <a:xfrm>
            <a:off x="0" y="6439711"/>
            <a:ext cx="4481484" cy="523220"/>
          </a:xfrm>
          <a:prstGeom prst="rect">
            <a:avLst/>
          </a:prstGeom>
          <a:noFill/>
        </p:spPr>
        <p:txBody>
          <a:bodyPr wrap="none" lIns="91440" tIns="45720" rIns="91440" bIns="45720">
            <a:spAutoFit/>
          </a:bodyPr>
          <a:lstStyle/>
          <a:p>
            <a:pPr algn="ctr"/>
            <a:r>
              <a:rPr lang="fr-FR" sz="2800" b="1" dirty="0">
                <a:ln w="12700">
                  <a:solidFill>
                    <a:schemeClr val="accent1"/>
                  </a:solidFill>
                  <a:prstDash val="solid"/>
                </a:ln>
                <a:solidFill>
                  <a:schemeClr val="bg1"/>
                </a:solidFill>
                <a:effectLst>
                  <a:outerShdw dist="38100" dir="2640000" algn="bl" rotWithShape="0">
                    <a:schemeClr val="accent1"/>
                  </a:outerShdw>
                </a:effectLst>
              </a:rPr>
              <a:t>www.bmd-consulting75.com</a:t>
            </a:r>
            <a:endParaRPr lang="fr-FR" sz="28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4212418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tanding Hexagonal Architecture | What Is Hexagonal Architecture?">
            <a:extLst>
              <a:ext uri="{FF2B5EF4-FFF2-40B4-BE49-F238E27FC236}">
                <a16:creationId xmlns:a16="http://schemas.microsoft.com/office/drawing/2014/main" id="{AD0602FC-E890-75FB-B937-EF565AB3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293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7491C116-54AA-F889-1798-1EAB0EC01B92}"/>
              </a:ext>
            </a:extLst>
          </p:cNvPr>
          <p:cNvSpPr txBox="1"/>
          <p:nvPr/>
        </p:nvSpPr>
        <p:spPr>
          <a:xfrm>
            <a:off x="8184629" y="117693"/>
            <a:ext cx="4007371" cy="6740307"/>
          </a:xfrm>
          <a:prstGeom prst="rect">
            <a:avLst/>
          </a:prstGeom>
          <a:noFill/>
        </p:spPr>
        <p:txBody>
          <a:bodyPr wrap="square">
            <a:spAutoFit/>
          </a:bodyPr>
          <a:lstStyle/>
          <a:p>
            <a:pPr algn="ctr"/>
            <a:r>
              <a:rPr lang="fr-FR" dirty="0">
                <a:solidFill>
                  <a:schemeClr val="bg1"/>
                </a:solidFill>
              </a:rPr>
              <a:t>Mise en place d'un pôle conformité pour permettre aux établissements financiers de s'assurer que tous les métiers de l'établissement respectent la réglementation qui leur incombe, que cela soit au niveau des autorités de tutelle, ou encore des règles propres à l'établissement. Prévenir les risques de non-conformité, permet d'éviter d'éventuelles sanctions administratives, judiciaires, et pécuniaires de la part des autorités de régulation. </a:t>
            </a:r>
            <a:br>
              <a:rPr lang="fr-FR" dirty="0">
                <a:solidFill>
                  <a:schemeClr val="bg1"/>
                </a:solidFill>
              </a:rPr>
            </a:br>
            <a:r>
              <a:rPr lang="fr-FR" dirty="0">
                <a:solidFill>
                  <a:schemeClr val="bg1"/>
                </a:solidFill>
              </a:rPr>
              <a:t>Nous vous proposons ces formations en fonction de la conformité :</a:t>
            </a:r>
          </a:p>
          <a:p>
            <a:pPr algn="ctr"/>
            <a:br>
              <a:rPr lang="fr-FR" dirty="0">
                <a:solidFill>
                  <a:schemeClr val="bg1"/>
                </a:solidFill>
              </a:rPr>
            </a:br>
            <a:r>
              <a:rPr lang="fr-FR" dirty="0">
                <a:solidFill>
                  <a:schemeClr val="bg1"/>
                </a:solidFill>
              </a:rPr>
              <a:t>- La lutte contre le blanchiment de capitaux et le financement du terrorisme</a:t>
            </a:r>
            <a:br>
              <a:rPr lang="fr-FR" dirty="0">
                <a:solidFill>
                  <a:schemeClr val="bg1"/>
                </a:solidFill>
              </a:rPr>
            </a:br>
            <a:r>
              <a:rPr lang="fr-FR" dirty="0">
                <a:solidFill>
                  <a:schemeClr val="bg1"/>
                </a:solidFill>
              </a:rPr>
              <a:t>- La lutte contre la Fraude interne</a:t>
            </a:r>
            <a:br>
              <a:rPr lang="fr-FR" dirty="0">
                <a:solidFill>
                  <a:schemeClr val="bg1"/>
                </a:solidFill>
              </a:rPr>
            </a:br>
            <a:r>
              <a:rPr lang="fr-FR" dirty="0">
                <a:solidFill>
                  <a:schemeClr val="bg1"/>
                </a:solidFill>
              </a:rPr>
              <a:t>- Les sanctions et les embargos</a:t>
            </a:r>
            <a:br>
              <a:rPr lang="fr-FR" dirty="0">
                <a:solidFill>
                  <a:schemeClr val="bg1"/>
                </a:solidFill>
              </a:rPr>
            </a:br>
            <a:r>
              <a:rPr lang="fr-FR" dirty="0">
                <a:solidFill>
                  <a:schemeClr val="bg1"/>
                </a:solidFill>
              </a:rPr>
              <a:t>- La protection de la clientèle</a:t>
            </a:r>
            <a:br>
              <a:rPr lang="fr-FR" dirty="0">
                <a:solidFill>
                  <a:schemeClr val="bg1"/>
                </a:solidFill>
              </a:rPr>
            </a:br>
            <a:r>
              <a:rPr lang="fr-FR" dirty="0">
                <a:solidFill>
                  <a:schemeClr val="bg1"/>
                </a:solidFill>
              </a:rPr>
              <a:t>- Le contrôle permanent et la gestion des risques de non-conformité</a:t>
            </a:r>
            <a:br>
              <a:rPr lang="fr-FR" dirty="0">
                <a:solidFill>
                  <a:schemeClr val="bg1"/>
                </a:solidFill>
              </a:rPr>
            </a:br>
            <a:r>
              <a:rPr lang="fr-FR" dirty="0">
                <a:solidFill>
                  <a:schemeClr val="bg1"/>
                </a:solidFill>
              </a:rPr>
              <a:t>- La Déontologie, l’éthique et la lutte contre la corruption.</a:t>
            </a:r>
          </a:p>
        </p:txBody>
      </p:sp>
      <p:sp>
        <p:nvSpPr>
          <p:cNvPr id="6" name="ZoneTexte 5">
            <a:extLst>
              <a:ext uri="{FF2B5EF4-FFF2-40B4-BE49-F238E27FC236}">
                <a16:creationId xmlns:a16="http://schemas.microsoft.com/office/drawing/2014/main" id="{B0B874A0-6274-72AE-A951-58B458989E68}"/>
              </a:ext>
            </a:extLst>
          </p:cNvPr>
          <p:cNvSpPr txBox="1"/>
          <p:nvPr/>
        </p:nvSpPr>
        <p:spPr>
          <a:xfrm>
            <a:off x="4035183" y="2819744"/>
            <a:ext cx="4121641" cy="1323439"/>
          </a:xfrm>
          <a:prstGeom prst="rect">
            <a:avLst/>
          </a:prstGeom>
          <a:noFill/>
        </p:spPr>
        <p:txBody>
          <a:bodyPr wrap="none" rtlCol="0">
            <a:spAutoFit/>
          </a:bodyPr>
          <a:lstStyle/>
          <a:p>
            <a:pPr algn="ctr"/>
            <a:r>
              <a:rPr lang="fr-FR" sz="3200" b="1" dirty="0">
                <a:solidFill>
                  <a:schemeClr val="bg1"/>
                </a:solidFill>
                <a:latin typeface="Arial" panose="020B0604020202020204" pitchFamily="34" charset="0"/>
                <a:cs typeface="Arial" panose="020B0604020202020204" pitchFamily="34" charset="0"/>
              </a:rPr>
              <a:t>Pôle conformité</a:t>
            </a:r>
            <a:br>
              <a:rPr lang="fr-FR" sz="3200" b="1"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Mise en place de formations </a:t>
            </a:r>
            <a:br>
              <a:rPr lang="fr-FR" sz="2400" dirty="0">
                <a:solidFill>
                  <a:schemeClr val="bg1"/>
                </a:solidFill>
                <a:latin typeface="Arial" panose="020B0604020202020204" pitchFamily="34" charset="0"/>
                <a:cs typeface="Arial" panose="020B0604020202020204" pitchFamily="34" charset="0"/>
              </a:rPr>
            </a:br>
            <a:r>
              <a:rPr lang="fr-FR" sz="2400" dirty="0">
                <a:solidFill>
                  <a:schemeClr val="bg1"/>
                </a:solidFill>
                <a:latin typeface="Arial" panose="020B0604020202020204" pitchFamily="34" charset="0"/>
                <a:cs typeface="Arial" panose="020B0604020202020204" pitchFamily="34" charset="0"/>
              </a:rPr>
              <a:t>pour vos collaborateurs</a:t>
            </a:r>
          </a:p>
        </p:txBody>
      </p:sp>
      <p:pic>
        <p:nvPicPr>
          <p:cNvPr id="7" name="Image 6">
            <a:extLst>
              <a:ext uri="{FF2B5EF4-FFF2-40B4-BE49-F238E27FC236}">
                <a16:creationId xmlns:a16="http://schemas.microsoft.com/office/drawing/2014/main" id="{58F70EDB-EFB5-9AF9-5574-47822B2141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3867462" cy="6962931"/>
          </a:xfrm>
          <a:prstGeom prst="rect">
            <a:avLst/>
          </a:prstGeom>
        </p:spPr>
      </p:pic>
      <p:sp>
        <p:nvSpPr>
          <p:cNvPr id="2" name="Rectangle 1">
            <a:extLst>
              <a:ext uri="{FF2B5EF4-FFF2-40B4-BE49-F238E27FC236}">
                <a16:creationId xmlns:a16="http://schemas.microsoft.com/office/drawing/2014/main" id="{CB662DF2-F45D-5369-B7EB-1F0EBD101982}"/>
              </a:ext>
            </a:extLst>
          </p:cNvPr>
          <p:cNvSpPr/>
          <p:nvPr/>
        </p:nvSpPr>
        <p:spPr>
          <a:xfrm>
            <a:off x="0" y="6439711"/>
            <a:ext cx="4481484" cy="523220"/>
          </a:xfrm>
          <a:prstGeom prst="rect">
            <a:avLst/>
          </a:prstGeom>
          <a:noFill/>
        </p:spPr>
        <p:txBody>
          <a:bodyPr wrap="none" lIns="91440" tIns="45720" rIns="91440" bIns="45720">
            <a:spAutoFit/>
          </a:bodyPr>
          <a:lstStyle/>
          <a:p>
            <a:pPr algn="ctr"/>
            <a:r>
              <a:rPr lang="fr-FR" sz="2800" b="1" dirty="0">
                <a:ln w="12700">
                  <a:solidFill>
                    <a:schemeClr val="accent1"/>
                  </a:solidFill>
                  <a:prstDash val="solid"/>
                </a:ln>
                <a:solidFill>
                  <a:schemeClr val="bg1"/>
                </a:solidFill>
                <a:effectLst>
                  <a:outerShdw dist="38100" dir="2640000" algn="bl" rotWithShape="0">
                    <a:schemeClr val="accent1"/>
                  </a:outerShdw>
                </a:effectLst>
              </a:rPr>
              <a:t>www.bmd-consulting75.com</a:t>
            </a:r>
            <a:endParaRPr lang="fr-FR" sz="28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393788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tanding Hexagonal Architecture | What Is Hexagonal Architecture?">
            <a:extLst>
              <a:ext uri="{FF2B5EF4-FFF2-40B4-BE49-F238E27FC236}">
                <a16:creationId xmlns:a16="http://schemas.microsoft.com/office/drawing/2014/main" id="{AD0602FC-E890-75FB-B937-EF565AB3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293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0B874A0-6274-72AE-A951-58B458989E68}"/>
              </a:ext>
            </a:extLst>
          </p:cNvPr>
          <p:cNvSpPr txBox="1"/>
          <p:nvPr/>
        </p:nvSpPr>
        <p:spPr>
          <a:xfrm>
            <a:off x="3757035" y="2879705"/>
            <a:ext cx="4677930" cy="1815882"/>
          </a:xfrm>
          <a:prstGeom prst="rect">
            <a:avLst/>
          </a:prstGeom>
          <a:noFill/>
        </p:spPr>
        <p:txBody>
          <a:bodyPr wrap="square" rtlCol="0">
            <a:spAutoFit/>
          </a:bodyPr>
          <a:lstStyle/>
          <a:p>
            <a:pPr algn="ctr"/>
            <a:r>
              <a:rPr lang="fr-FR" sz="3200" b="1" dirty="0">
                <a:solidFill>
                  <a:schemeClr val="bg1"/>
                </a:solidFill>
                <a:latin typeface="Arial" panose="020B0604020202020204" pitchFamily="34" charset="0"/>
                <a:cs typeface="Arial" panose="020B0604020202020204" pitchFamily="34" charset="0"/>
              </a:rPr>
              <a:t>Contact :</a:t>
            </a:r>
            <a:br>
              <a:rPr lang="fr-FR" sz="3200" b="1" dirty="0">
                <a:solidFill>
                  <a:schemeClr val="bg1"/>
                </a:solidFill>
                <a:latin typeface="Arial" panose="020B0604020202020204" pitchFamily="34" charset="0"/>
                <a:cs typeface="Arial" panose="020B0604020202020204" pitchFamily="34" charset="0"/>
              </a:rPr>
            </a:br>
            <a:r>
              <a:rPr lang="fr-FR" sz="2400" b="1" dirty="0">
                <a:solidFill>
                  <a:schemeClr val="bg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www.bmd-consulting75.com</a:t>
            </a:r>
            <a:br>
              <a:rPr lang="fr-FR" sz="2400" b="1" dirty="0">
                <a:solidFill>
                  <a:schemeClr val="bg2"/>
                </a:solidFill>
                <a:latin typeface="Arial" panose="020B0604020202020204" pitchFamily="34" charset="0"/>
                <a:cs typeface="Arial" panose="020B0604020202020204" pitchFamily="34" charset="0"/>
              </a:rPr>
            </a:br>
            <a:br>
              <a:rPr lang="fr-FR" sz="32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tel : 06 58 33 56 50</a:t>
            </a:r>
            <a:endParaRPr lang="fr-FR" sz="2400" dirty="0">
              <a:solidFill>
                <a:schemeClr val="bg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8F70EDB-EFB5-9AF9-5574-47822B2141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
            <a:ext cx="3867462" cy="6962931"/>
          </a:xfrm>
          <a:prstGeom prst="rect">
            <a:avLst/>
          </a:prstGeom>
        </p:spPr>
      </p:pic>
      <p:sp>
        <p:nvSpPr>
          <p:cNvPr id="4" name="Rectangle 3">
            <a:extLst>
              <a:ext uri="{FF2B5EF4-FFF2-40B4-BE49-F238E27FC236}">
                <a16:creationId xmlns:a16="http://schemas.microsoft.com/office/drawing/2014/main" id="{80CED6E0-388B-A019-9BAC-1AEA0DCA75F3}"/>
              </a:ext>
            </a:extLst>
          </p:cNvPr>
          <p:cNvSpPr/>
          <p:nvPr/>
        </p:nvSpPr>
        <p:spPr>
          <a:xfrm>
            <a:off x="0" y="6439711"/>
            <a:ext cx="4481484" cy="523220"/>
          </a:xfrm>
          <a:prstGeom prst="rect">
            <a:avLst/>
          </a:prstGeom>
          <a:noFill/>
        </p:spPr>
        <p:txBody>
          <a:bodyPr wrap="none" lIns="91440" tIns="45720" rIns="91440" bIns="45720">
            <a:spAutoFit/>
          </a:bodyPr>
          <a:lstStyle/>
          <a:p>
            <a:pPr algn="ctr"/>
            <a:r>
              <a:rPr lang="fr-FR" sz="2800" b="1" dirty="0">
                <a:ln w="12700">
                  <a:solidFill>
                    <a:schemeClr val="accent1"/>
                  </a:solidFill>
                  <a:prstDash val="solid"/>
                </a:ln>
                <a:solidFill>
                  <a:schemeClr val="bg1"/>
                </a:solidFill>
                <a:effectLst>
                  <a:outerShdw dist="38100" dir="2640000" algn="bl" rotWithShape="0">
                    <a:schemeClr val="accent1"/>
                  </a:outerShdw>
                </a:effectLst>
              </a:rPr>
              <a:t>www.bmd-consulting75.com</a:t>
            </a:r>
            <a:endParaRPr lang="fr-FR" sz="28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29384393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TotalTime>
  <Words>355</Words>
  <Application>Microsoft Office PowerPoint</Application>
  <PresentationFormat>Grand écran</PresentationFormat>
  <Paragraphs>16</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Calibri Light</vt:lpstr>
      <vt:lpstr>futura-lt-w01-light</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Boris Mensah</dc:creator>
  <cp:lastModifiedBy>Boris Mensah</cp:lastModifiedBy>
  <cp:revision>1</cp:revision>
  <dcterms:created xsi:type="dcterms:W3CDTF">2024-07-24T08:45:57Z</dcterms:created>
  <dcterms:modified xsi:type="dcterms:W3CDTF">2024-07-24T10:00:10Z</dcterms:modified>
</cp:coreProperties>
</file>